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7" r:id="rId2"/>
    <p:sldId id="257" r:id="rId3"/>
    <p:sldId id="258" r:id="rId4"/>
    <p:sldId id="269" r:id="rId5"/>
    <p:sldId id="271" r:id="rId6"/>
    <p:sldId id="272" r:id="rId7"/>
    <p:sldId id="27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18" autoAdjust="0"/>
  </p:normalViewPr>
  <p:slideViewPr>
    <p:cSldViewPr>
      <p:cViewPr varScale="1">
        <p:scale>
          <a:sx n="101" d="100"/>
          <a:sy n="101" d="100"/>
        </p:scale>
        <p:origin x="-2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Please take five minutes to provide your best estimate of each quantity specified to the right and an interval for which you are 98% confident that the truth falls.</a:t>
            </a:r>
          </a:p>
          <a:p>
            <a:pPr marL="171450" indent="-171450">
              <a:buFontTx/>
              <a:buChar char="-"/>
            </a:pPr>
            <a:r>
              <a:rPr lang="en-US" baseline="0" dirty="0" smtClean="0"/>
              <a:t>In constructing your confidence intervals, provide a lower estimate that represents the lowest end of the 98% confidence interval and an upper estimate that represents the highest end of the 98% confidence interval.</a:t>
            </a:r>
          </a:p>
          <a:p>
            <a:pPr marL="171450" indent="-171450">
              <a:buFontTx/>
              <a:buChar char="-"/>
            </a:pPr>
            <a:r>
              <a:rPr lang="en-US" baseline="0" dirty="0" smtClean="0"/>
              <a:t>Write your responses down on a piece of paper. We will return to your answers shortly.</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Some scholars have declared overconfidence to be the “most robust finding in the psychology of judgment”.</a:t>
            </a:r>
          </a:p>
          <a:p>
            <a:pPr marL="628650" lvl="1" indent="-171450">
              <a:buFontTx/>
              <a:buChar char="-"/>
            </a:pPr>
            <a:r>
              <a:rPr lang="en-US" baseline="0" dirty="0" smtClean="0"/>
              <a:t>Overconfidence is not only considered to be robust, but it is also considered to be responsible for many adverse outcomes, such as:</a:t>
            </a:r>
          </a:p>
          <a:p>
            <a:pPr marL="1085850" lvl="2" indent="-171450">
              <a:buFontTx/>
              <a:buChar char="-"/>
            </a:pPr>
            <a:r>
              <a:rPr lang="en-US" baseline="0" dirty="0" smtClean="0"/>
              <a:t>Wars</a:t>
            </a:r>
          </a:p>
          <a:p>
            <a:pPr marL="1085850" lvl="2" indent="-171450">
              <a:buFontTx/>
              <a:buChar char="-"/>
            </a:pPr>
            <a:r>
              <a:rPr lang="en-US" baseline="0" dirty="0" smtClean="0"/>
              <a:t>Stock market bubbles</a:t>
            </a:r>
          </a:p>
          <a:p>
            <a:pPr marL="1085850" lvl="2" indent="-171450">
              <a:buFontTx/>
              <a:buChar char="-"/>
            </a:pPr>
            <a:r>
              <a:rPr lang="en-US" baseline="0" dirty="0" smtClean="0"/>
              <a:t>Strikes</a:t>
            </a:r>
          </a:p>
          <a:p>
            <a:pPr marL="1085850" lvl="2" indent="-171450">
              <a:buFontTx/>
              <a:buChar char="-"/>
            </a:pPr>
            <a:r>
              <a:rPr lang="en-US" baseline="0" dirty="0" smtClean="0"/>
              <a:t>Unnecessary lawsuits</a:t>
            </a:r>
          </a:p>
          <a:p>
            <a:pPr marL="1085850" lvl="2" indent="-171450">
              <a:buFontTx/>
              <a:buChar char="-"/>
            </a:pPr>
            <a:r>
              <a:rPr lang="en-US" baseline="0" dirty="0" smtClean="0"/>
              <a:t>High rates of entrepreneurial failure</a:t>
            </a:r>
          </a:p>
          <a:p>
            <a:pPr marL="1085850" lvl="2" indent="-171450">
              <a:buFontTx/>
              <a:buChar char="-"/>
            </a:pPr>
            <a:r>
              <a:rPr lang="en-US" baseline="0" dirty="0" smtClean="0"/>
              <a:t>Merger and acquisition failure</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There are three forms of overconfidence: </a:t>
            </a:r>
          </a:p>
          <a:p>
            <a:pPr marL="1085850" lvl="2" indent="-171450">
              <a:buFontTx/>
              <a:buChar char="-"/>
            </a:pPr>
            <a:r>
              <a:rPr lang="en-US" baseline="0" dirty="0" err="1" smtClean="0"/>
              <a:t>Overprecision</a:t>
            </a:r>
            <a:endParaRPr lang="en-US" baseline="0" dirty="0" smtClean="0"/>
          </a:p>
          <a:p>
            <a:pPr marL="1085850" lvl="2" indent="-171450">
              <a:buFontTx/>
              <a:buChar char="-"/>
            </a:pPr>
            <a:r>
              <a:rPr lang="en-US" baseline="0" dirty="0" err="1" smtClean="0"/>
              <a:t>Overestimatiopn</a:t>
            </a:r>
            <a:endParaRPr lang="en-US" baseline="0" dirty="0" smtClean="0"/>
          </a:p>
          <a:p>
            <a:pPr marL="1085850" lvl="2" indent="-171450">
              <a:buFontTx/>
              <a:buChar char="-"/>
            </a:pPr>
            <a:r>
              <a:rPr lang="en-US" baseline="0" dirty="0" err="1" smtClean="0"/>
              <a:t>Overplacement</a:t>
            </a:r>
            <a:endParaRPr lang="en-US" baseline="0" dirty="0" smtClean="0"/>
          </a:p>
          <a:p>
            <a:pPr marL="628650" lvl="1" indent="-171450">
              <a:buFontTx/>
              <a:buChar char="-"/>
            </a:pPr>
            <a:r>
              <a:rPr lang="en-US" baseline="0" dirty="0" err="1" smtClean="0"/>
              <a:t>Overprecision</a:t>
            </a:r>
            <a:r>
              <a:rPr lang="en-US" baseline="0" dirty="0" smtClean="0"/>
              <a:t> is being too certain that you know the truth. Examples:</a:t>
            </a:r>
          </a:p>
          <a:p>
            <a:pPr marL="1085850" lvl="2" indent="-171450">
              <a:buFontTx/>
              <a:buChar char="-"/>
            </a:pPr>
            <a:r>
              <a:rPr lang="en-US" baseline="0" dirty="0" smtClean="0"/>
              <a:t>Being overly certain that your estimates are accurate.</a:t>
            </a:r>
          </a:p>
          <a:p>
            <a:pPr marL="1085850" lvl="2" indent="-171450">
              <a:buFontTx/>
              <a:buChar char="-"/>
            </a:pPr>
            <a:r>
              <a:rPr lang="en-US" baseline="0" dirty="0" smtClean="0"/>
              <a:t>Lacking interest in testing the veracity of your own assumptions.</a:t>
            </a:r>
          </a:p>
          <a:p>
            <a:pPr marL="1085850" lvl="2" indent="-171450">
              <a:buFontTx/>
              <a:buChar char="-"/>
            </a:pPr>
            <a:r>
              <a:rPr lang="en-US" baseline="0" dirty="0" smtClean="0"/>
              <a:t>Dismissing evidence suggesting that our estimates are incorrect.</a:t>
            </a:r>
          </a:p>
          <a:p>
            <a:pPr marL="1085850" lvl="2" indent="-171450">
              <a:buFontTx/>
              <a:buChar char="-"/>
            </a:pPr>
            <a:r>
              <a:rPr lang="en-US" baseline="0" dirty="0" smtClean="0"/>
              <a:t>Giving overly narrow confidence intervals around your own estimates.</a:t>
            </a:r>
          </a:p>
          <a:p>
            <a:pPr marL="628650" lvl="1" indent="-171450">
              <a:buFontTx/>
              <a:buChar char="-"/>
            </a:pPr>
            <a:r>
              <a:rPr lang="en-US" baseline="0" dirty="0" smtClean="0"/>
              <a:t>Overestimation is the belief that you are better at something than you really are. Examples:</a:t>
            </a:r>
          </a:p>
          <a:p>
            <a:pPr marL="1085850" lvl="2" indent="-171450">
              <a:buFontTx/>
              <a:buChar char="-"/>
            </a:pPr>
            <a:r>
              <a:rPr lang="en-US" baseline="0" dirty="0" smtClean="0"/>
              <a:t>Overestimating how many pages you will write in an hour.</a:t>
            </a:r>
          </a:p>
          <a:p>
            <a:pPr marL="1085850" lvl="2" indent="-171450">
              <a:buFontTx/>
              <a:buChar char="-"/>
            </a:pPr>
            <a:r>
              <a:rPr lang="en-US" baseline="0" dirty="0" smtClean="0"/>
              <a:t>Overestimating the amount of control that you have over a situation.</a:t>
            </a:r>
          </a:p>
          <a:p>
            <a:pPr marL="1085850" lvl="2" indent="-171450">
              <a:buFontTx/>
              <a:buChar char="-"/>
            </a:pPr>
            <a:r>
              <a:rPr lang="en-US" baseline="0" dirty="0" smtClean="0"/>
              <a:t>Overestimating how well you scored on the GMAT.</a:t>
            </a:r>
          </a:p>
          <a:p>
            <a:pPr marL="1085850" lvl="2" indent="-171450">
              <a:buFontTx/>
              <a:buChar char="-"/>
            </a:pPr>
            <a:r>
              <a:rPr lang="en-US" baseline="0" dirty="0" smtClean="0"/>
              <a:t>Overestimating how attractive you are to others.</a:t>
            </a:r>
          </a:p>
          <a:p>
            <a:pPr marL="628650" lvl="1" indent="-171450">
              <a:buFontTx/>
              <a:buChar char="-"/>
            </a:pPr>
            <a:r>
              <a:rPr lang="en-US" baseline="0" dirty="0" err="1" smtClean="0"/>
              <a:t>Overplacement</a:t>
            </a:r>
            <a:r>
              <a:rPr lang="en-US" baseline="0" dirty="0" smtClean="0"/>
              <a:t> is the false belief that you are better than others. Examples:</a:t>
            </a:r>
          </a:p>
          <a:p>
            <a:pPr marL="1085850" lvl="2" indent="-171450">
              <a:buFontTx/>
              <a:buChar char="-"/>
            </a:pPr>
            <a:r>
              <a:rPr lang="en-US" baseline="0" dirty="0" smtClean="0"/>
              <a:t>Negotiating against a superior opponent.</a:t>
            </a:r>
          </a:p>
          <a:p>
            <a:pPr marL="1085850" lvl="2" indent="-171450">
              <a:buFontTx/>
              <a:buChar char="-"/>
            </a:pPr>
            <a:r>
              <a:rPr lang="en-US" baseline="0" dirty="0" smtClean="0"/>
              <a:t>Representing yourself in court against an experienced attorney.</a:t>
            </a:r>
          </a:p>
          <a:p>
            <a:pPr marL="1085850" lvl="2" indent="-171450">
              <a:buFontTx/>
              <a:buChar char="-"/>
            </a:pPr>
            <a:r>
              <a:rPr lang="en-US" baseline="0" dirty="0" smtClean="0"/>
              <a:t>Paying to enter a competition with experienced and qualified competitors.</a:t>
            </a:r>
          </a:p>
          <a:p>
            <a:pPr marL="1085850" lvl="2" indent="-171450">
              <a:buFontTx/>
              <a:buChar char="-"/>
            </a:pPr>
            <a:r>
              <a:rPr lang="en-US" baseline="0" dirty="0" smtClean="0"/>
              <a:t>Founding a start-up company and competing for venture capital funding.</a:t>
            </a:r>
          </a:p>
          <a:p>
            <a:pPr marL="1085850" lvl="2"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return to your 98% confidence interval estimates that you gave at the beginning of the lecture. Mark whether the true estimates given here fall within your 98% confidence intervals.</a:t>
            </a:r>
          </a:p>
          <a:p>
            <a:pPr marL="171450" indent="-171450">
              <a:buFontTx/>
              <a:buChar char="-"/>
            </a:pPr>
            <a:r>
              <a:rPr lang="en-US" baseline="0" dirty="0" smtClean="0"/>
              <a:t>If you are accurate, 7-8 of your confidence intervals should have contained the true value.</a:t>
            </a:r>
          </a:p>
          <a:p>
            <a:pPr marL="171450" indent="-171450">
              <a:buFontTx/>
              <a:buChar char="-"/>
            </a:pPr>
            <a:r>
              <a:rPr lang="en-US" baseline="0" dirty="0" smtClean="0"/>
              <a:t>However, most people only use the right confidence interval for 2-6 of these quantities.</a:t>
            </a:r>
          </a:p>
          <a:p>
            <a:pPr marL="171450" indent="-171450">
              <a:buFontTx/>
              <a:buChar char="-"/>
            </a:pPr>
            <a:r>
              <a:rPr lang="en-US" baseline="0" dirty="0" smtClean="0"/>
              <a:t>This is evidence that most of us are </a:t>
            </a:r>
            <a:r>
              <a:rPr lang="en-US" baseline="0" dirty="0" err="1" smtClean="0"/>
              <a:t>overprecise</a:t>
            </a:r>
            <a:r>
              <a:rPr lang="en-US" baseline="0" dirty="0" smtClean="0"/>
              <a:t> in our beliefs about our own accuracy.</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There are several factors that enhance the likelihood of </a:t>
            </a:r>
            <a:r>
              <a:rPr lang="en-US" baseline="0" dirty="0" err="1" smtClean="0"/>
              <a:t>overprecision</a:t>
            </a:r>
            <a:r>
              <a:rPr lang="en-US" baseline="0" dirty="0" smtClean="0"/>
              <a:t>.</a:t>
            </a:r>
          </a:p>
          <a:p>
            <a:pPr marL="628650" lvl="1" indent="-171450">
              <a:buFontTx/>
              <a:buChar char="-"/>
            </a:pPr>
            <a:r>
              <a:rPr lang="en-US" baseline="0" dirty="0" smtClean="0"/>
              <a:t>When we lack knowledge about a topic, we often exhibit more </a:t>
            </a:r>
            <a:r>
              <a:rPr lang="en-US" baseline="0" dirty="0" err="1" smtClean="0"/>
              <a:t>overprecision</a:t>
            </a:r>
            <a:r>
              <a:rPr lang="en-US" baseline="0" dirty="0" smtClean="0"/>
              <a:t>.</a:t>
            </a:r>
          </a:p>
          <a:p>
            <a:pPr marL="628650" lvl="1" indent="-171450">
              <a:buFontTx/>
              <a:buChar char="-"/>
            </a:pPr>
            <a:r>
              <a:rPr lang="en-US" baseline="0" dirty="0" smtClean="0"/>
              <a:t>Experts are often less </a:t>
            </a:r>
            <a:r>
              <a:rPr lang="en-US" baseline="0" dirty="0" err="1" smtClean="0"/>
              <a:t>overprecise</a:t>
            </a:r>
            <a:r>
              <a:rPr lang="en-US" baseline="0" dirty="0" smtClean="0"/>
              <a:t> than novices, so gaining expertise in a domain is one way that we can combat the tendency to be </a:t>
            </a:r>
            <a:r>
              <a:rPr lang="en-US" baseline="0" dirty="0" err="1" smtClean="0"/>
              <a:t>overprecise</a:t>
            </a:r>
            <a:r>
              <a:rPr lang="en-US" baseline="0" dirty="0" smtClean="0"/>
              <a:t> in our judgments related to that domain.</a:t>
            </a:r>
          </a:p>
          <a:p>
            <a:pPr marL="628650" lvl="1" indent="-171450">
              <a:buFontTx/>
              <a:buChar char="-"/>
            </a:pPr>
            <a:r>
              <a:rPr lang="en-US" baseline="0" dirty="0" smtClean="0"/>
              <a:t>Advisors who express the most certainty are often the most trusted and viewed the most favorably. As a result, we tend to learn over time that by expressing certainty to others, they will view us as possessing more expertise and competence. Unfortunately, when this spills over into our own private decision-making, it can lead to magnified </a:t>
            </a:r>
            <a:r>
              <a:rPr lang="en-US" baseline="0" dirty="0" err="1" smtClean="0"/>
              <a:t>overprecision</a:t>
            </a:r>
            <a:r>
              <a:rPr lang="en-US" baseline="0" dirty="0" smtClean="0"/>
              <a:t>.</a:t>
            </a:r>
          </a:p>
          <a:p>
            <a:pPr marL="628650" lvl="1" indent="-171450">
              <a:buFontTx/>
              <a:buChar char="-"/>
            </a:pPr>
            <a:r>
              <a:rPr lang="en-US" baseline="0" dirty="0" smtClean="0"/>
              <a:t>A bias known as the confirmation bias, which will be discussed later on in the course, is also responsible for our </a:t>
            </a:r>
            <a:r>
              <a:rPr lang="en-US" baseline="0" dirty="0" err="1" smtClean="0"/>
              <a:t>overprecise</a:t>
            </a:r>
            <a:r>
              <a:rPr lang="en-US" baseline="0" dirty="0" smtClean="0"/>
              <a:t> judgments. We often seek information that confirms our prior beliefs and this tends to make us more </a:t>
            </a:r>
            <a:r>
              <a:rPr lang="en-US" baseline="0" dirty="0" err="1" smtClean="0"/>
              <a:t>overprecise</a:t>
            </a:r>
            <a:r>
              <a:rPr lang="en-US" baseline="0" dirty="0" smtClean="0"/>
              <a:t>. However, if we make an effort to consider information that disconfirms our prior beliefs, we can combat the tendency to be </a:t>
            </a:r>
            <a:r>
              <a:rPr lang="en-US" baseline="0" dirty="0" err="1" smtClean="0"/>
              <a:t>overprecise</a:t>
            </a:r>
            <a:r>
              <a:rPr lang="en-US" baseline="0" dirty="0" smtClean="0"/>
              <a:t>.</a:t>
            </a:r>
          </a:p>
          <a:p>
            <a:pPr marL="1085850" lvl="2" indent="-171450">
              <a:buFontTx/>
              <a:buChar char="-"/>
            </a:pPr>
            <a:r>
              <a:rPr lang="en-US" baseline="0" dirty="0" smtClean="0"/>
              <a:t>People who average two estimates together tend to be more accurate than people who only provide one estimate of a quantity.</a:t>
            </a:r>
          </a:p>
          <a:p>
            <a:pPr marL="1085850" lvl="2" indent="-171450">
              <a:buFontTx/>
              <a:buChar char="-"/>
            </a:pPr>
            <a:r>
              <a:rPr lang="en-US" baseline="0" dirty="0" smtClean="0"/>
              <a:t>Simply forcing people to consider alternative outcomes makes them more accurate.</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Consequences of </a:t>
            </a:r>
            <a:r>
              <a:rPr lang="en-US" baseline="0" dirty="0" err="1" smtClean="0"/>
              <a:t>overprecision</a:t>
            </a:r>
            <a:r>
              <a:rPr lang="en-US" baseline="0" dirty="0" smtClean="0"/>
              <a:t> include:</a:t>
            </a:r>
          </a:p>
          <a:p>
            <a:pPr marL="1085850" lvl="2" indent="-171450">
              <a:buFontTx/>
              <a:buChar char="-"/>
            </a:pPr>
            <a:r>
              <a:rPr lang="en-US" baseline="0" dirty="0" smtClean="0"/>
              <a:t>We tend to ignore feedback from others suggesting that our judgment is biased.</a:t>
            </a:r>
          </a:p>
          <a:p>
            <a:pPr marL="1543050" lvl="3" indent="-171450">
              <a:buFontTx/>
              <a:buChar char="-"/>
            </a:pPr>
            <a:r>
              <a:rPr lang="en-US" baseline="0" dirty="0" smtClean="0"/>
              <a:t>When we learn what other people estimated after making our own estimates, we adjust to their estimates, but we overweight our own prior estimates when adjusting.</a:t>
            </a:r>
          </a:p>
          <a:p>
            <a:pPr marL="1543050" lvl="3" indent="-171450">
              <a:buFontTx/>
              <a:buChar char="-"/>
            </a:pPr>
            <a:r>
              <a:rPr lang="en-US" baseline="0" dirty="0" smtClean="0"/>
              <a:t>If we were truly unbiased, we would equally weight our own opinion with those of others on average.</a:t>
            </a:r>
          </a:p>
          <a:p>
            <a:pPr marL="1085850" lvl="2" indent="-171450">
              <a:buFontTx/>
              <a:buChar char="-"/>
            </a:pPr>
            <a:r>
              <a:rPr lang="en-US" baseline="0" dirty="0" smtClean="0"/>
              <a:t>Being excessively certain that you can estimate the future value of a financial asset leads to excessive trading in financial markets.</a:t>
            </a:r>
          </a:p>
          <a:p>
            <a:pPr marL="1543050" lvl="3" indent="-171450">
              <a:buFontTx/>
              <a:buChar char="-"/>
            </a:pPr>
            <a:r>
              <a:rPr lang="en-US" baseline="0" dirty="0" smtClean="0"/>
              <a:t>The more investors trade, the less worse they fare economically.</a:t>
            </a:r>
          </a:p>
          <a:p>
            <a:pPr marL="1543050" lvl="3" indent="-171450">
              <a:buFontTx/>
              <a:buChar char="-"/>
            </a:pPr>
            <a:r>
              <a:rPr lang="en-US" baseline="0" dirty="0" smtClean="0"/>
              <a:t>On average, most investors experience portfolio turnover, which leads to them faring worse than they would have if maintaining a passively managed index fund.</a:t>
            </a:r>
          </a:p>
          <a:p>
            <a:pPr marL="1085850" lvl="2" indent="-171450">
              <a:buFontTx/>
              <a:buChar char="-"/>
            </a:pPr>
            <a:r>
              <a:rPr lang="en-US" baseline="0" dirty="0" smtClean="0"/>
              <a:t>Managers are often excessively certain about their ability to detect job applicants who will be successful working for them.</a:t>
            </a:r>
          </a:p>
          <a:p>
            <a:pPr marL="1543050" lvl="3" indent="-171450">
              <a:buFontTx/>
              <a:buChar char="-"/>
            </a:pPr>
            <a:r>
              <a:rPr lang="en-US" baseline="0" dirty="0" smtClean="0"/>
              <a:t>This belief leads to them spending many hours in interviews trying to get a read on job candidates.</a:t>
            </a:r>
          </a:p>
          <a:p>
            <a:pPr marL="1543050" lvl="3" indent="-171450">
              <a:buFontTx/>
              <a:buChar char="-"/>
            </a:pPr>
            <a:r>
              <a:rPr lang="en-US" baseline="0" dirty="0" smtClean="0"/>
              <a:t>However, traditional face-to-face interviews are known to be horrible predictors of future performance while simpler tools such as IQ tests can tell us more about a candidate’s capacity to perform well in the future.</a:t>
            </a:r>
          </a:p>
          <a:p>
            <a:pPr marL="1543050" lvl="3" indent="-171450">
              <a:buFontTx/>
              <a:buChar char="-"/>
            </a:pPr>
            <a:r>
              <a:rPr lang="en-US" baseline="0" dirty="0" smtClean="0"/>
              <a:t>Abandoning face-to-face interviews in favor of more simple diagnostic tools may save managers valuable time.</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Overestimation, the belief that one is better at something than he or she really is, has several notable consequences:</a:t>
            </a:r>
          </a:p>
          <a:p>
            <a:pPr marL="1085850" lvl="2" indent="-171450">
              <a:buFontTx/>
              <a:buChar char="-"/>
            </a:pPr>
            <a:r>
              <a:rPr lang="en-US" baseline="0" dirty="0" smtClean="0"/>
              <a:t>Self-enhancement, or the tendency to view ourselves positively as opposed to accurately.</a:t>
            </a:r>
          </a:p>
          <a:p>
            <a:pPr marL="1543050" lvl="3" indent="-171450">
              <a:buFontTx/>
              <a:buChar char="-"/>
            </a:pPr>
            <a:r>
              <a:rPr lang="en-US" baseline="0" dirty="0" smtClean="0"/>
              <a:t>We tend to believe that the groups to which we belong are superior to others.</a:t>
            </a:r>
          </a:p>
          <a:p>
            <a:pPr marL="1543050" lvl="3" indent="-171450">
              <a:buFontTx/>
              <a:buChar char="-"/>
            </a:pPr>
            <a:r>
              <a:rPr lang="en-US" baseline="0" dirty="0" smtClean="0"/>
              <a:t>We like the letters in our names more than other letters.</a:t>
            </a:r>
          </a:p>
          <a:p>
            <a:pPr marL="1543050" lvl="3" indent="-171450">
              <a:buFontTx/>
              <a:buChar char="-"/>
            </a:pPr>
            <a:r>
              <a:rPr lang="en-US" baseline="0" dirty="0" smtClean="0"/>
              <a:t>We value items that we possess more than items we do not possess.</a:t>
            </a:r>
          </a:p>
          <a:p>
            <a:pPr marL="1543050" lvl="3" indent="-171450">
              <a:buFontTx/>
              <a:buChar char="-"/>
            </a:pPr>
            <a:r>
              <a:rPr lang="en-US" baseline="0" dirty="0" smtClean="0"/>
              <a:t>We overestimate our performance, abilities, and talents.</a:t>
            </a:r>
          </a:p>
          <a:p>
            <a:pPr marL="1543050" lvl="3" indent="-171450">
              <a:buFontTx/>
              <a:buChar char="-"/>
            </a:pPr>
            <a:r>
              <a:rPr lang="en-US" baseline="0" dirty="0" smtClean="0"/>
              <a:t>We evaluate ourselves more positively on desirable traits than on less desirable traits.</a:t>
            </a:r>
          </a:p>
          <a:p>
            <a:pPr marL="1085850" lvl="2" indent="-171450">
              <a:buFontTx/>
              <a:buChar char="-"/>
            </a:pPr>
            <a:r>
              <a:rPr lang="en-US" baseline="0" dirty="0" smtClean="0"/>
              <a:t>We exhibit the planning fallacy, the tendency to overestimate the speed at which we can complete projects and tasks.</a:t>
            </a:r>
          </a:p>
          <a:p>
            <a:pPr marL="1543050" lvl="3" indent="-171450">
              <a:buFontTx/>
              <a:buChar char="-"/>
            </a:pPr>
            <a:r>
              <a:rPr lang="en-US" baseline="0" dirty="0" smtClean="0"/>
              <a:t>Major construction projects almost always take longer than planned.</a:t>
            </a:r>
          </a:p>
          <a:p>
            <a:pPr marL="1543050" lvl="3" indent="-171450">
              <a:buFontTx/>
              <a:buChar char="-"/>
            </a:pPr>
            <a:r>
              <a:rPr lang="en-US" baseline="0" dirty="0" smtClean="0"/>
              <a:t>The majority of software development projects exceed deadline and budgetary constraints.</a:t>
            </a:r>
          </a:p>
          <a:p>
            <a:pPr marL="1085850" lvl="2" indent="-171450">
              <a:buFontTx/>
              <a:buChar char="-"/>
            </a:pPr>
            <a:r>
              <a:rPr lang="en-US" baseline="0" dirty="0" smtClean="0"/>
              <a:t>We become less likely to exhibit the planning fallacy when complications are minimized. In fact, on very simple tasks, we actually tend to overestimate our completion times.</a:t>
            </a:r>
          </a:p>
          <a:p>
            <a:pPr marL="628650" lvl="1" indent="-171450">
              <a:buFontTx/>
              <a:buChar char="-"/>
            </a:pPr>
            <a:r>
              <a:rPr lang="en-US" baseline="0" dirty="0" smtClean="0"/>
              <a:t>We tend to be overly optimistic about our future outcomes.</a:t>
            </a:r>
          </a:p>
          <a:p>
            <a:pPr marL="628650" lvl="1" indent="-171450">
              <a:buFontTx/>
              <a:buChar char="-"/>
            </a:pPr>
            <a:r>
              <a:rPr lang="en-US" baseline="0" dirty="0" smtClean="0"/>
              <a:t>Though we like to savor the prospect of a promising future, we don’t always display this tendency.</a:t>
            </a:r>
          </a:p>
          <a:p>
            <a:pPr marL="1085850" lvl="2" indent="-171450">
              <a:buFontTx/>
              <a:buChar char="-"/>
            </a:pPr>
            <a:r>
              <a:rPr lang="en-US" baseline="0" dirty="0" smtClean="0"/>
              <a:t>Sometimes, we engage in defensive pessimism so that we are not disappointed when a desired future outcomes does not come true.</a:t>
            </a:r>
          </a:p>
          <a:p>
            <a:pPr marL="1543050" lvl="3" indent="-171450">
              <a:buFontTx/>
              <a:buChar char="-"/>
            </a:pPr>
            <a:r>
              <a:rPr lang="en-US" baseline="0" dirty="0" smtClean="0"/>
              <a:t>People who are the most optimistic about their abilities tend to be the most disappointed by their outcomes.</a:t>
            </a:r>
          </a:p>
          <a:p>
            <a:pPr marL="1543050" lvl="3" indent="-171450">
              <a:buFontTx/>
              <a:buChar char="-"/>
            </a:pPr>
            <a:r>
              <a:rPr lang="en-US" baseline="0" dirty="0" smtClean="0"/>
              <a:t>Just before receiving performance feedback, we often reduce our performance expectations in order to lower the likelihood that we are disappointed by falling short of our expectations.</a:t>
            </a:r>
          </a:p>
          <a:p>
            <a:pPr marL="1371600" lvl="3"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Tx/>
              <a:buChar char="-"/>
            </a:pPr>
            <a:r>
              <a:rPr lang="en-US" baseline="0" dirty="0" err="1" smtClean="0"/>
              <a:t>Overplacement</a:t>
            </a:r>
            <a:r>
              <a:rPr lang="en-US" baseline="0" dirty="0" smtClean="0"/>
              <a:t> is the tendency to falsely believe that we are better than others.</a:t>
            </a:r>
          </a:p>
          <a:p>
            <a:pPr marL="2000250" lvl="4" indent="-171450">
              <a:buFontTx/>
              <a:buChar char="-"/>
            </a:pPr>
            <a:r>
              <a:rPr lang="en-US" baseline="0" dirty="0" smtClean="0"/>
              <a:t>We tend to </a:t>
            </a:r>
            <a:r>
              <a:rPr lang="en-US" baseline="0" dirty="0" err="1" smtClean="0"/>
              <a:t>overplace</a:t>
            </a:r>
            <a:r>
              <a:rPr lang="en-US" baseline="0" dirty="0" smtClean="0"/>
              <a:t> on easy tasks and </a:t>
            </a:r>
            <a:r>
              <a:rPr lang="en-US" baseline="0" dirty="0" err="1" smtClean="0"/>
              <a:t>underplace</a:t>
            </a:r>
            <a:r>
              <a:rPr lang="en-US" baseline="0" dirty="0" smtClean="0"/>
              <a:t> on hard tasks.</a:t>
            </a:r>
          </a:p>
          <a:p>
            <a:pPr marL="2000250" lvl="4" indent="-171450">
              <a:buFontTx/>
              <a:buChar char="-"/>
            </a:pPr>
            <a:r>
              <a:rPr lang="en-US" baseline="0" dirty="0" smtClean="0"/>
              <a:t>However, </a:t>
            </a:r>
            <a:r>
              <a:rPr lang="en-US" baseline="0" dirty="0" err="1" smtClean="0"/>
              <a:t>overplacement</a:t>
            </a:r>
            <a:r>
              <a:rPr lang="en-US" baseline="0" dirty="0" smtClean="0"/>
              <a:t> on easy tasks is particularly problematic:</a:t>
            </a:r>
          </a:p>
          <a:p>
            <a:pPr marL="2457450" lvl="5" indent="-171450">
              <a:buFontTx/>
              <a:buChar char="-"/>
            </a:pPr>
            <a:r>
              <a:rPr lang="en-US" baseline="0" dirty="0" smtClean="0"/>
              <a:t>When we believe that we are more deserving of others, we often inflate our expectations of success in lawsuits and court battles.</a:t>
            </a:r>
          </a:p>
          <a:p>
            <a:pPr marL="2457450" lvl="5" indent="-171450">
              <a:buFontTx/>
              <a:buChar char="-"/>
            </a:pPr>
            <a:r>
              <a:rPr lang="en-US" baseline="0" dirty="0" smtClean="0"/>
              <a:t>Often, this leads to us carrying out extended court battles with high legal fees that have a low probability of success.</a:t>
            </a:r>
          </a:p>
          <a:p>
            <a:pPr marL="2457450" lvl="5" indent="-171450">
              <a:buFontTx/>
              <a:buChar char="-"/>
            </a:pPr>
            <a:r>
              <a:rPr lang="en-US" baseline="0" dirty="0" smtClean="0"/>
              <a:t>Entrepreneurs tend to overestimate their relative skill, which leads to them entering markets in which they are incapable of competing with existing firms.</a:t>
            </a:r>
          </a:p>
          <a:p>
            <a:pPr marL="2457450" lvl="5" indent="-171450">
              <a:buFontTx/>
              <a:buChar char="-"/>
            </a:pPr>
            <a:r>
              <a:rPr lang="en-US" baseline="0" dirty="0" smtClean="0"/>
              <a:t>CEOs who believe that they are better at creating value for other firms than their current CEO tend to undertake costly mergers and acquisitions that are likely to fail.</a:t>
            </a:r>
          </a:p>
          <a:p>
            <a:pPr marL="2457450" lvl="5" indent="-171450">
              <a:buFontTx/>
              <a:buChar char="-"/>
            </a:pPr>
            <a:r>
              <a:rPr lang="en-US" baseline="0" dirty="0" smtClean="0"/>
              <a:t>We often choose careers on the basis of thinking that we are exceptionally talented at the skills required of a certain occupation. However, while we may be better than most people, we often do not adequately account for the fact that we will be competing against a select group of others who are also extremely talented and in many cases better than ourselves.</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43050" lvl="3" indent="-171450">
              <a:buFontTx/>
              <a:buChar char="-"/>
            </a:pPr>
            <a:r>
              <a:rPr lang="en-US" baseline="0" dirty="0" smtClean="0"/>
              <a:t>Many argue that positive illusions, despite being biased, are beneficial:</a:t>
            </a:r>
          </a:p>
          <a:p>
            <a:pPr marL="2000250" lvl="4" indent="-171450">
              <a:buFontTx/>
              <a:buChar char="-"/>
            </a:pPr>
            <a:r>
              <a:rPr lang="en-US" baseline="0" dirty="0" smtClean="0"/>
              <a:t>Positive illusions help our self-esteem, resilience and commitment in the face of adversity.</a:t>
            </a:r>
          </a:p>
          <a:p>
            <a:pPr marL="2000250" lvl="4" indent="-171450">
              <a:buFontTx/>
              <a:buChar char="-"/>
            </a:pPr>
            <a:r>
              <a:rPr lang="en-US" baseline="0" dirty="0" smtClean="0"/>
              <a:t>Positive illusions are beneficial to our physical and mental health.</a:t>
            </a:r>
          </a:p>
          <a:p>
            <a:pPr marL="2000250" lvl="4" indent="-171450">
              <a:buFontTx/>
              <a:buChar char="-"/>
            </a:pPr>
            <a:r>
              <a:rPr lang="en-US" baseline="0" dirty="0" smtClean="0"/>
              <a:t>Positive illusions allow us to feel in control of situations.</a:t>
            </a:r>
          </a:p>
          <a:p>
            <a:pPr marL="2000250" lvl="4" indent="-171450">
              <a:buFontTx/>
              <a:buChar char="-"/>
            </a:pPr>
            <a:r>
              <a:rPr lang="en-US" baseline="0" dirty="0" smtClean="0"/>
              <a:t>When we convey positive illusions to others, we are more persuasive.</a:t>
            </a:r>
          </a:p>
          <a:p>
            <a:pPr marL="1543050" lvl="3" indent="-171450">
              <a:buFontTx/>
              <a:buChar char="-"/>
            </a:pPr>
            <a:r>
              <a:rPr lang="en-US" baseline="0" dirty="0" smtClean="0"/>
              <a:t>However, positive illusions lead to biased decision-making, which has a series of consequences:</a:t>
            </a:r>
          </a:p>
          <a:p>
            <a:pPr marL="2000250" lvl="4" indent="-171450">
              <a:buFontTx/>
              <a:buChar char="-"/>
            </a:pPr>
            <a:r>
              <a:rPr lang="en-US" baseline="0" dirty="0" smtClean="0"/>
              <a:t>We often engage in unnecessary conflict as the result of overconfidence and discontent results.</a:t>
            </a:r>
          </a:p>
          <a:p>
            <a:pPr marL="2000250" lvl="4" indent="-171450">
              <a:buFontTx/>
              <a:buChar char="-"/>
            </a:pPr>
            <a:r>
              <a:rPr lang="en-US" baseline="0" dirty="0" smtClean="0"/>
              <a:t>We often believe that we contributed more to a project than we actually did.</a:t>
            </a:r>
          </a:p>
          <a:p>
            <a:pPr marL="2000250" lvl="4" indent="-171450">
              <a:buFontTx/>
              <a:buChar char="-"/>
            </a:pPr>
            <a:r>
              <a:rPr lang="en-US" baseline="0" dirty="0" smtClean="0"/>
              <a:t>We often blame failure factors other than our own biased decision-making, which makes us unlikely to learn from our mistakes.</a:t>
            </a:r>
          </a:p>
          <a:p>
            <a:pPr marL="2000250" lvl="4" indent="-171450">
              <a:buFontTx/>
              <a:buChar char="-"/>
            </a:pPr>
            <a:r>
              <a:rPr lang="en-US" baseline="0" dirty="0" smtClean="0"/>
              <a:t>Overconfidence can lead to us cheating on tasks because we are better at justifying our behavior to ourselves when we believe that we are superior to others.</a:t>
            </a:r>
          </a:p>
          <a:p>
            <a:pPr marL="2000250" lvl="4" indent="-171450">
              <a:buFontTx/>
              <a:buChar char="-"/>
            </a:pPr>
            <a:r>
              <a:rPr lang="en-US" baseline="0" dirty="0" smtClean="0"/>
              <a:t>Though expressing confidence to others can benefit us socially, we lose credibility the moment that our confidence is exposed as overconfidence.</a:t>
            </a:r>
          </a:p>
          <a:p>
            <a:pPr marL="2000250" lvl="4" indent="-171450">
              <a:buFontTx/>
              <a:buChar char="-"/>
            </a:pPr>
            <a:r>
              <a:rPr lang="en-US" baseline="0" dirty="0" smtClean="0"/>
              <a:t>When we believe that we are good at a task, we often fail to adequately prepare, which can ultimately undermine our performance.</a:t>
            </a:r>
          </a:p>
          <a:p>
            <a:pPr marL="2000250" lvl="4"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2</a:t>
            </a:r>
            <a:br>
              <a:rPr lang="en-US" sz="3000" dirty="0" smtClean="0"/>
            </a:br>
            <a:r>
              <a:rPr lang="en-US" sz="3000" dirty="0" smtClean="0"/>
              <a:t>Overconfidence</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1965300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Write Your 98% Confidence Intervals</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51335775"/>
              </p:ext>
            </p:extLst>
          </p:nvPr>
        </p:nvGraphicFramePr>
        <p:xfrm>
          <a:off x="457200" y="1600200"/>
          <a:ext cx="8229600" cy="4683760"/>
        </p:xfrm>
        <a:graphic>
          <a:graphicData uri="http://schemas.openxmlformats.org/drawingml/2006/table">
            <a:tbl>
              <a:tblPr firstRow="1" bandRow="1">
                <a:tableStyleId>{5C22544A-7EE6-4342-B048-85BDC9FD1C3A}</a:tableStyleId>
              </a:tblPr>
              <a:tblGrid>
                <a:gridCol w="1600200"/>
                <a:gridCol w="1676400"/>
                <a:gridCol w="1676400"/>
                <a:gridCol w="3276600"/>
              </a:tblGrid>
              <a:tr h="370840">
                <a:tc>
                  <a:txBody>
                    <a:bodyPr/>
                    <a:lstStyle/>
                    <a:p>
                      <a:r>
                        <a:rPr lang="en-US" dirty="0" smtClean="0"/>
                        <a:t>Point Estimate</a:t>
                      </a:r>
                      <a:endParaRPr lang="en-US" dirty="0"/>
                    </a:p>
                  </a:txBody>
                  <a:tcPr/>
                </a:tc>
                <a:tc>
                  <a:txBody>
                    <a:bodyPr/>
                    <a:lstStyle/>
                    <a:p>
                      <a:r>
                        <a:rPr lang="en-US" dirty="0" smtClean="0"/>
                        <a:t>Lower Estimate</a:t>
                      </a:r>
                      <a:endParaRPr lang="en-US" dirty="0"/>
                    </a:p>
                  </a:txBody>
                  <a:tcPr/>
                </a:tc>
                <a:tc>
                  <a:txBody>
                    <a:bodyPr/>
                    <a:lstStyle/>
                    <a:p>
                      <a:r>
                        <a:rPr lang="en-US" dirty="0" smtClean="0"/>
                        <a:t>Upper Estimate</a:t>
                      </a:r>
                      <a:endParaRPr lang="en-US" dirty="0"/>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Wal-Mart’s 2010 revenue</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Google’s 2010 revenue</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World population</a:t>
                      </a:r>
                    </a:p>
                    <a:p>
                      <a:r>
                        <a:rPr lang="en-US" dirty="0" smtClean="0"/>
                        <a:t>(as</a:t>
                      </a:r>
                      <a:r>
                        <a:rPr lang="en-US" baseline="0" dirty="0" smtClean="0"/>
                        <a:t> of January 2012)</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2012 US GDP</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Population of China</a:t>
                      </a:r>
                    </a:p>
                    <a:p>
                      <a:r>
                        <a:rPr lang="en-US" dirty="0" smtClean="0"/>
                        <a:t>(as of December 2011)</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Rank of McDonald’s in</a:t>
                      </a:r>
                      <a:r>
                        <a:rPr lang="en-US" baseline="0" dirty="0" smtClean="0"/>
                        <a:t> 2010 Fortune 500</a:t>
                      </a:r>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Rank</a:t>
                      </a:r>
                      <a:r>
                        <a:rPr lang="en-US" baseline="0" dirty="0" smtClean="0"/>
                        <a:t> of General Electric in 2010 Fortune 500</a:t>
                      </a:r>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baseline="0" dirty="0" smtClean="0"/>
                        <a:t>The national debt of Greece</a:t>
                      </a:r>
                    </a:p>
                    <a:p>
                      <a:r>
                        <a:rPr lang="en-US" baseline="0" dirty="0" smtClean="0"/>
                        <a:t>(as of December 2011, in Euros)</a:t>
                      </a:r>
                    </a:p>
                  </a:txBody>
                  <a:tcPr/>
                </a:tc>
              </a:tr>
            </a:tbl>
          </a:graphicData>
        </a:graphic>
      </p:graphicFrame>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The Mother of All Biases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Overconfidence is considered robust</a:t>
            </a:r>
          </a:p>
          <a:p>
            <a:r>
              <a:rPr lang="en-US" dirty="0" smtClean="0"/>
              <a:t>Some consequences of overconfidence:</a:t>
            </a:r>
          </a:p>
          <a:p>
            <a:pPr lvl="1"/>
            <a:r>
              <a:rPr lang="en-US" dirty="0" smtClean="0"/>
              <a:t>Wars</a:t>
            </a:r>
          </a:p>
          <a:p>
            <a:pPr lvl="1"/>
            <a:r>
              <a:rPr lang="en-US" dirty="0" smtClean="0"/>
              <a:t>Stock market bubbles</a:t>
            </a:r>
          </a:p>
          <a:p>
            <a:pPr lvl="1"/>
            <a:r>
              <a:rPr lang="en-US" dirty="0" smtClean="0"/>
              <a:t>Strikes</a:t>
            </a:r>
          </a:p>
          <a:p>
            <a:pPr lvl="1"/>
            <a:r>
              <a:rPr lang="en-US" dirty="0" smtClean="0"/>
              <a:t>Unnecessary lawsuits</a:t>
            </a:r>
          </a:p>
          <a:p>
            <a:pPr lvl="1"/>
            <a:r>
              <a:rPr lang="en-US" dirty="0" smtClean="0"/>
              <a:t>High rates of entrepreneurial failure</a:t>
            </a:r>
          </a:p>
          <a:p>
            <a:pPr lvl="1"/>
            <a:r>
              <a:rPr lang="en-US" dirty="0" smtClean="0"/>
              <a:t>Failure of mergers and acquisitions</a:t>
            </a:r>
          </a:p>
        </p:txBody>
      </p:sp>
    </p:spTree>
    <p:extLst>
      <p:ext uri="{BB962C8B-B14F-4D97-AF65-F5344CB8AC3E}">
        <p14:creationId xmlns:p14="http://schemas.microsoft.com/office/powerpoint/2010/main" val="543581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Three Forms of Overconfidence</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601233585"/>
              </p:ext>
            </p:extLst>
          </p:nvPr>
        </p:nvGraphicFramePr>
        <p:xfrm>
          <a:off x="457200" y="1600200"/>
          <a:ext cx="8229600" cy="3479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err="1" smtClean="0"/>
                        <a:t>Overprecision</a:t>
                      </a:r>
                      <a:endParaRPr lang="en-US" dirty="0"/>
                    </a:p>
                  </a:txBody>
                  <a:tcPr/>
                </a:tc>
                <a:tc>
                  <a:txBody>
                    <a:bodyPr/>
                    <a:lstStyle/>
                    <a:p>
                      <a:r>
                        <a:rPr lang="en-US" dirty="0" smtClean="0"/>
                        <a:t>Overestimation</a:t>
                      </a:r>
                      <a:endParaRPr lang="en-US" dirty="0"/>
                    </a:p>
                  </a:txBody>
                  <a:tcPr/>
                </a:tc>
                <a:tc>
                  <a:txBody>
                    <a:bodyPr/>
                    <a:lstStyle/>
                    <a:p>
                      <a:r>
                        <a:rPr lang="en-US" dirty="0" err="1" smtClean="0"/>
                        <a:t>Overplacement</a:t>
                      </a:r>
                      <a:endParaRPr lang="en-US" dirty="0"/>
                    </a:p>
                  </a:txBody>
                  <a:tcPr/>
                </a:tc>
              </a:tr>
              <a:tr h="370840">
                <a:tc>
                  <a:txBody>
                    <a:bodyPr/>
                    <a:lstStyle/>
                    <a:p>
                      <a:pPr marL="0" indent="0">
                        <a:buFont typeface="Arial" pitchFamily="34" charset="0"/>
                        <a:buNone/>
                      </a:pPr>
                      <a:r>
                        <a:rPr lang="en-US" b="1" dirty="0" smtClean="0"/>
                        <a:t>Being too certain that you know the truth.</a:t>
                      </a:r>
                    </a:p>
                    <a:p>
                      <a:pPr marL="285750" indent="-285750">
                        <a:buFont typeface="Arial" pitchFamily="34" charset="0"/>
                        <a:buChar char="•"/>
                      </a:pPr>
                      <a:r>
                        <a:rPr lang="en-US" dirty="0" smtClean="0"/>
                        <a:t>Excessive</a:t>
                      </a:r>
                      <a:r>
                        <a:rPr lang="en-US" baseline="0" dirty="0" smtClean="0"/>
                        <a:t> certainty in our accuracy</a:t>
                      </a:r>
                    </a:p>
                    <a:p>
                      <a:pPr marL="285750" indent="-285750">
                        <a:buFont typeface="Arial" pitchFamily="34" charset="0"/>
                        <a:buChar char="•"/>
                      </a:pPr>
                      <a:r>
                        <a:rPr lang="en-US" baseline="0" dirty="0" smtClean="0"/>
                        <a:t>Lack of interest in testing assumptions</a:t>
                      </a:r>
                    </a:p>
                    <a:p>
                      <a:pPr marL="285750" indent="-285750">
                        <a:buFont typeface="Arial" pitchFamily="34" charset="0"/>
                        <a:buChar char="•"/>
                      </a:pPr>
                      <a:r>
                        <a:rPr lang="en-US" baseline="0" dirty="0" smtClean="0"/>
                        <a:t>Dismissing evidence suggesting we’re incorrect</a:t>
                      </a:r>
                    </a:p>
                    <a:p>
                      <a:pPr marL="285750" indent="-285750">
                        <a:buFont typeface="Arial" pitchFamily="34" charset="0"/>
                        <a:buChar char="•"/>
                      </a:pPr>
                      <a:r>
                        <a:rPr lang="en-US" baseline="0" dirty="0" smtClean="0"/>
                        <a:t>Overly narrow confidence intervals</a:t>
                      </a:r>
                      <a:endParaRPr lang="en-US" dirty="0"/>
                    </a:p>
                  </a:txBody>
                  <a:tcPr/>
                </a:tc>
                <a:tc>
                  <a:txBody>
                    <a:bodyPr/>
                    <a:lstStyle/>
                    <a:p>
                      <a:r>
                        <a:rPr lang="en-US" b="1" dirty="0" smtClean="0"/>
                        <a:t>Thinking you are better than you really are.</a:t>
                      </a:r>
                    </a:p>
                    <a:p>
                      <a:pPr marL="285750" indent="-285750">
                        <a:buFont typeface="Arial" pitchFamily="34" charset="0"/>
                        <a:buChar char="•"/>
                      </a:pPr>
                      <a:r>
                        <a:rPr lang="en-US" b="0" dirty="0" smtClean="0"/>
                        <a:t>Overestimating</a:t>
                      </a:r>
                      <a:r>
                        <a:rPr lang="en-US" b="0" baseline="0" dirty="0" smtClean="0"/>
                        <a:t> your productivity</a:t>
                      </a:r>
                    </a:p>
                    <a:p>
                      <a:pPr marL="285750" indent="-285750">
                        <a:buFont typeface="Arial" pitchFamily="34" charset="0"/>
                        <a:buChar char="•"/>
                      </a:pPr>
                      <a:r>
                        <a:rPr lang="en-US" b="0" baseline="0" dirty="0" smtClean="0"/>
                        <a:t>Overestimating your control</a:t>
                      </a:r>
                    </a:p>
                    <a:p>
                      <a:pPr marL="285750" indent="-285750">
                        <a:buFont typeface="Arial" pitchFamily="34" charset="0"/>
                        <a:buChar char="•"/>
                      </a:pPr>
                      <a:r>
                        <a:rPr lang="en-US" b="0" baseline="0" dirty="0" smtClean="0"/>
                        <a:t>Overestimating your test scores</a:t>
                      </a:r>
                    </a:p>
                    <a:p>
                      <a:pPr marL="285750" indent="-285750">
                        <a:buFont typeface="Arial" pitchFamily="34" charset="0"/>
                        <a:buChar char="•"/>
                      </a:pPr>
                      <a:r>
                        <a:rPr lang="en-US" b="0" baseline="0" dirty="0" smtClean="0"/>
                        <a:t>Overestimating your attractiveness</a:t>
                      </a:r>
                    </a:p>
                  </a:txBody>
                  <a:tcPr/>
                </a:tc>
                <a:tc>
                  <a:txBody>
                    <a:bodyPr/>
                    <a:lstStyle/>
                    <a:p>
                      <a:r>
                        <a:rPr lang="en-US" b="1" dirty="0" smtClean="0"/>
                        <a:t>Falsely thinking that you are better than others.</a:t>
                      </a:r>
                    </a:p>
                    <a:p>
                      <a:pPr marL="285750" indent="-285750">
                        <a:buFont typeface="Arial" pitchFamily="34" charset="0"/>
                        <a:buChar char="•"/>
                      </a:pPr>
                      <a:r>
                        <a:rPr lang="en-US" b="0" dirty="0" smtClean="0"/>
                        <a:t>Negotiating with</a:t>
                      </a:r>
                      <a:r>
                        <a:rPr lang="en-US" b="0" baseline="0" dirty="0" smtClean="0"/>
                        <a:t> superior others</a:t>
                      </a:r>
                    </a:p>
                    <a:p>
                      <a:pPr marL="285750" indent="-285750">
                        <a:buFont typeface="Arial" pitchFamily="34" charset="0"/>
                        <a:buChar char="•"/>
                      </a:pPr>
                      <a:r>
                        <a:rPr lang="en-US" b="0" baseline="0" dirty="0" smtClean="0"/>
                        <a:t>Representing yourself in court</a:t>
                      </a:r>
                    </a:p>
                    <a:p>
                      <a:pPr marL="285750" indent="-285750">
                        <a:buFont typeface="Arial" pitchFamily="34" charset="0"/>
                        <a:buChar char="•"/>
                      </a:pPr>
                      <a:r>
                        <a:rPr lang="en-US" b="0" baseline="0" dirty="0" smtClean="0"/>
                        <a:t>Entering a prestigious competition</a:t>
                      </a:r>
                    </a:p>
                    <a:p>
                      <a:pPr marL="285750" indent="-285750">
                        <a:buFont typeface="Arial" pitchFamily="34" charset="0"/>
                        <a:buChar char="•"/>
                      </a:pPr>
                      <a:r>
                        <a:rPr lang="en-US" b="0" baseline="0" dirty="0" smtClean="0"/>
                        <a:t>Founding a start-up</a:t>
                      </a:r>
                    </a:p>
                  </a:txBody>
                  <a:tcPr/>
                </a:tc>
              </a:tr>
            </a:tbl>
          </a:graphicData>
        </a:graphic>
      </p:graphicFrame>
    </p:spTree>
    <p:extLst>
      <p:ext uri="{BB962C8B-B14F-4D97-AF65-F5344CB8AC3E}">
        <p14:creationId xmlns:p14="http://schemas.microsoft.com/office/powerpoint/2010/main" val="3649163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Are You </a:t>
            </a:r>
            <a:r>
              <a:rPr lang="en-US" dirty="0" err="1" smtClean="0"/>
              <a:t>Overprecise</a:t>
            </a:r>
            <a:r>
              <a:rPr lang="en-US" dirty="0" smtClean="0"/>
              <a:t>?</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607954667"/>
              </p:ext>
            </p:extLst>
          </p:nvPr>
        </p:nvGraphicFramePr>
        <p:xfrm>
          <a:off x="457200" y="1600200"/>
          <a:ext cx="8305800" cy="4145280"/>
        </p:xfrm>
        <a:graphic>
          <a:graphicData uri="http://schemas.openxmlformats.org/drawingml/2006/table">
            <a:tbl>
              <a:tblPr firstRow="1" bandRow="1">
                <a:tableStyleId>{5C22544A-7EE6-4342-B048-85BDC9FD1C3A}</a:tableStyleId>
              </a:tblPr>
              <a:tblGrid>
                <a:gridCol w="2725340"/>
                <a:gridCol w="5580460"/>
              </a:tblGrid>
              <a:tr h="370840">
                <a:tc>
                  <a:txBody>
                    <a:bodyPr/>
                    <a:lstStyle/>
                    <a:p>
                      <a:r>
                        <a:rPr lang="en-US" dirty="0" smtClean="0"/>
                        <a:t>Point Estimate</a:t>
                      </a:r>
                      <a:endParaRPr lang="en-US" dirty="0"/>
                    </a:p>
                  </a:txBody>
                  <a:tcPr/>
                </a:tc>
                <a:tc>
                  <a:txBody>
                    <a:bodyPr/>
                    <a:lstStyle/>
                    <a:p>
                      <a:endParaRPr lang="en-US" dirty="0"/>
                    </a:p>
                  </a:txBody>
                  <a:tcPr/>
                </a:tc>
              </a:tr>
              <a:tr h="370840">
                <a:tc>
                  <a:txBody>
                    <a:bodyPr/>
                    <a:lstStyle/>
                    <a:p>
                      <a:r>
                        <a:rPr lang="en-US" dirty="0" smtClean="0"/>
                        <a:t>$421 billion</a:t>
                      </a:r>
                      <a:endParaRPr lang="en-US" dirty="0"/>
                    </a:p>
                  </a:txBody>
                  <a:tcPr/>
                </a:tc>
                <a:tc>
                  <a:txBody>
                    <a:bodyPr/>
                    <a:lstStyle/>
                    <a:p>
                      <a:r>
                        <a:rPr lang="en-US" dirty="0" smtClean="0"/>
                        <a:t>Wal-Mart’s 2010 revenue</a:t>
                      </a:r>
                      <a:endParaRPr lang="en-US" dirty="0"/>
                    </a:p>
                  </a:txBody>
                  <a:tcPr/>
                </a:tc>
              </a:tr>
              <a:tr h="370840">
                <a:tc>
                  <a:txBody>
                    <a:bodyPr/>
                    <a:lstStyle/>
                    <a:p>
                      <a:r>
                        <a:rPr lang="en-US" dirty="0" smtClean="0"/>
                        <a:t>$29 billion</a:t>
                      </a:r>
                      <a:endParaRPr lang="en-US" dirty="0"/>
                    </a:p>
                  </a:txBody>
                  <a:tcPr/>
                </a:tc>
                <a:tc>
                  <a:txBody>
                    <a:bodyPr/>
                    <a:lstStyle/>
                    <a:p>
                      <a:r>
                        <a:rPr lang="en-US" dirty="0" smtClean="0"/>
                        <a:t>Google’s 2010 revenue</a:t>
                      </a:r>
                      <a:endParaRPr lang="en-US" dirty="0"/>
                    </a:p>
                  </a:txBody>
                  <a:tcPr/>
                </a:tc>
              </a:tr>
              <a:tr h="370840">
                <a:tc>
                  <a:txBody>
                    <a:bodyPr/>
                    <a:lstStyle/>
                    <a:p>
                      <a:r>
                        <a:rPr lang="en-US" dirty="0" smtClean="0"/>
                        <a:t>7 billion</a:t>
                      </a:r>
                      <a:endParaRPr lang="en-US" dirty="0"/>
                    </a:p>
                  </a:txBody>
                  <a:tcPr/>
                </a:tc>
                <a:tc>
                  <a:txBody>
                    <a:bodyPr/>
                    <a:lstStyle/>
                    <a:p>
                      <a:r>
                        <a:rPr lang="en-US" dirty="0" smtClean="0"/>
                        <a:t>World population</a:t>
                      </a:r>
                    </a:p>
                    <a:p>
                      <a:r>
                        <a:rPr lang="en-US" dirty="0" smtClean="0"/>
                        <a:t>(as</a:t>
                      </a:r>
                      <a:r>
                        <a:rPr lang="en-US" baseline="0" dirty="0" smtClean="0"/>
                        <a:t> of January 2012)</a:t>
                      </a:r>
                      <a:endParaRPr lang="en-US" dirty="0"/>
                    </a:p>
                  </a:txBody>
                  <a:tcPr/>
                </a:tc>
              </a:tr>
              <a:tr h="370840">
                <a:tc>
                  <a:txBody>
                    <a:bodyPr/>
                    <a:lstStyle/>
                    <a:p>
                      <a:r>
                        <a:rPr lang="en-US" dirty="0" smtClean="0"/>
                        <a:t>$15 trillion</a:t>
                      </a:r>
                      <a:endParaRPr lang="en-US" dirty="0"/>
                    </a:p>
                  </a:txBody>
                  <a:tcPr/>
                </a:tc>
                <a:tc>
                  <a:txBody>
                    <a:bodyPr/>
                    <a:lstStyle/>
                    <a:p>
                      <a:r>
                        <a:rPr lang="en-US" dirty="0" smtClean="0"/>
                        <a:t>2012 US GDP</a:t>
                      </a:r>
                      <a:endParaRPr lang="en-US" dirty="0"/>
                    </a:p>
                  </a:txBody>
                  <a:tcPr/>
                </a:tc>
              </a:tr>
              <a:tr h="370840">
                <a:tc>
                  <a:txBody>
                    <a:bodyPr/>
                    <a:lstStyle/>
                    <a:p>
                      <a:r>
                        <a:rPr lang="en-US" dirty="0" smtClean="0"/>
                        <a:t>$1.3 billion</a:t>
                      </a:r>
                      <a:endParaRPr lang="en-US" dirty="0"/>
                    </a:p>
                  </a:txBody>
                  <a:tcPr/>
                </a:tc>
                <a:tc>
                  <a:txBody>
                    <a:bodyPr/>
                    <a:lstStyle/>
                    <a:p>
                      <a:r>
                        <a:rPr lang="en-US" dirty="0" smtClean="0"/>
                        <a:t>Population of China</a:t>
                      </a:r>
                    </a:p>
                    <a:p>
                      <a:r>
                        <a:rPr lang="en-US" dirty="0" smtClean="0"/>
                        <a:t>(as of December 2011)</a:t>
                      </a:r>
                      <a:endParaRPr lang="en-US" dirty="0"/>
                    </a:p>
                  </a:txBody>
                  <a:tcPr/>
                </a:tc>
              </a:tr>
              <a:tr h="370840">
                <a:tc>
                  <a:txBody>
                    <a:bodyPr/>
                    <a:lstStyle/>
                    <a:p>
                      <a:r>
                        <a:rPr lang="en-US" dirty="0" smtClean="0"/>
                        <a:t>108</a:t>
                      </a:r>
                      <a:endParaRPr lang="en-US" dirty="0"/>
                    </a:p>
                  </a:txBody>
                  <a:tcPr/>
                </a:tc>
                <a:tc>
                  <a:txBody>
                    <a:bodyPr/>
                    <a:lstStyle/>
                    <a:p>
                      <a:r>
                        <a:rPr lang="en-US" dirty="0" smtClean="0"/>
                        <a:t>Rank of McDonald’s in</a:t>
                      </a:r>
                      <a:r>
                        <a:rPr lang="en-US" baseline="0" dirty="0" smtClean="0"/>
                        <a:t> 2010 Fortune 500</a:t>
                      </a:r>
                      <a:endParaRPr lang="en-US" dirty="0"/>
                    </a:p>
                  </a:txBody>
                  <a:tcPr/>
                </a:tc>
              </a:tr>
              <a:tr h="370840">
                <a:tc>
                  <a:txBody>
                    <a:bodyPr/>
                    <a:lstStyle/>
                    <a:p>
                      <a:r>
                        <a:rPr lang="en-US" dirty="0" smtClean="0"/>
                        <a:t>4</a:t>
                      </a:r>
                      <a:endParaRPr lang="en-US" dirty="0"/>
                    </a:p>
                  </a:txBody>
                  <a:tcPr/>
                </a:tc>
                <a:tc>
                  <a:txBody>
                    <a:bodyPr/>
                    <a:lstStyle/>
                    <a:p>
                      <a:r>
                        <a:rPr lang="en-US" dirty="0" smtClean="0"/>
                        <a:t>Rank</a:t>
                      </a:r>
                      <a:r>
                        <a:rPr lang="en-US" baseline="0" dirty="0" smtClean="0"/>
                        <a:t> of General Electric in 2010 Fortune 500</a:t>
                      </a:r>
                    </a:p>
                  </a:txBody>
                  <a:tcPr/>
                </a:tc>
              </a:tr>
              <a:tr h="370840">
                <a:tc>
                  <a:txBody>
                    <a:bodyPr/>
                    <a:lstStyle/>
                    <a:p>
                      <a:r>
                        <a:rPr lang="en-US" dirty="0" smtClean="0"/>
                        <a:t>€341 billion</a:t>
                      </a:r>
                      <a:endParaRPr lang="en-US" dirty="0"/>
                    </a:p>
                  </a:txBody>
                  <a:tcPr/>
                </a:tc>
                <a:tc>
                  <a:txBody>
                    <a:bodyPr/>
                    <a:lstStyle/>
                    <a:p>
                      <a:r>
                        <a:rPr lang="en-US" baseline="0" dirty="0" smtClean="0"/>
                        <a:t>The national debt of Greece</a:t>
                      </a:r>
                    </a:p>
                    <a:p>
                      <a:r>
                        <a:rPr lang="en-US" baseline="0" dirty="0" smtClean="0"/>
                        <a:t>(as of December 2011, in Euros)</a:t>
                      </a:r>
                    </a:p>
                  </a:txBody>
                  <a:tcPr/>
                </a:tc>
              </a:tr>
            </a:tbl>
          </a:graphicData>
        </a:graphic>
      </p:graphicFrame>
    </p:spTree>
    <p:extLst>
      <p:ext uri="{BB962C8B-B14F-4D97-AF65-F5344CB8AC3E}">
        <p14:creationId xmlns:p14="http://schemas.microsoft.com/office/powerpoint/2010/main" val="1611097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What Causes </a:t>
            </a:r>
            <a:r>
              <a:rPr lang="en-US" dirty="0" err="1" smtClean="0"/>
              <a:t>Overprecision</a:t>
            </a:r>
            <a:r>
              <a:rPr lang="en-US" dirty="0" smtClean="0"/>
              <a: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Lacking knowledge about a topic</a:t>
            </a:r>
          </a:p>
          <a:p>
            <a:r>
              <a:rPr lang="en-US" dirty="0" smtClean="0"/>
              <a:t>We are rewarded for </a:t>
            </a:r>
            <a:r>
              <a:rPr lang="en-US" dirty="0" err="1" smtClean="0"/>
              <a:t>overprecision</a:t>
            </a:r>
            <a:endParaRPr lang="en-US" dirty="0" smtClean="0"/>
          </a:p>
          <a:p>
            <a:r>
              <a:rPr lang="en-US" dirty="0" smtClean="0"/>
              <a:t>We don’t seek contradictory evidence</a:t>
            </a:r>
            <a:endParaRPr lang="en-US" dirty="0"/>
          </a:p>
        </p:txBody>
      </p:sp>
    </p:spTree>
    <p:extLst>
      <p:ext uri="{BB962C8B-B14F-4D97-AF65-F5344CB8AC3E}">
        <p14:creationId xmlns:p14="http://schemas.microsoft.com/office/powerpoint/2010/main" val="3686364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Consequences of </a:t>
            </a:r>
            <a:r>
              <a:rPr lang="en-US" dirty="0" err="1" smtClean="0"/>
              <a:t>Overprecision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Ignoring feedback from others</a:t>
            </a:r>
          </a:p>
          <a:p>
            <a:r>
              <a:rPr lang="en-US" dirty="0" smtClean="0"/>
              <a:t>Active portfolio management</a:t>
            </a:r>
          </a:p>
          <a:p>
            <a:r>
              <a:rPr lang="en-US" dirty="0" smtClean="0"/>
              <a:t>Spending hours interviewing job candidates</a:t>
            </a:r>
          </a:p>
          <a:p>
            <a:endParaRPr lang="en-US" dirty="0"/>
          </a:p>
        </p:txBody>
      </p:sp>
    </p:spTree>
    <p:extLst>
      <p:ext uri="{BB962C8B-B14F-4D97-AF65-F5344CB8AC3E}">
        <p14:creationId xmlns:p14="http://schemas.microsoft.com/office/powerpoint/2010/main" val="638642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Consequences of Overestimation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Self-enhancement</a:t>
            </a:r>
          </a:p>
          <a:p>
            <a:r>
              <a:rPr lang="en-US" dirty="0" smtClean="0"/>
              <a:t>The illusion of control</a:t>
            </a:r>
          </a:p>
          <a:p>
            <a:r>
              <a:rPr lang="en-US" dirty="0" smtClean="0"/>
              <a:t>The planning fallacy</a:t>
            </a:r>
          </a:p>
          <a:p>
            <a:r>
              <a:rPr lang="en-US" dirty="0" smtClean="0"/>
              <a:t>Optimistic biases</a:t>
            </a:r>
          </a:p>
          <a:p>
            <a:endParaRPr lang="en-US" dirty="0"/>
          </a:p>
        </p:txBody>
      </p:sp>
    </p:spTree>
    <p:extLst>
      <p:ext uri="{BB962C8B-B14F-4D97-AF65-F5344CB8AC3E}">
        <p14:creationId xmlns:p14="http://schemas.microsoft.com/office/powerpoint/2010/main" val="407560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Consequences of </a:t>
            </a:r>
            <a:r>
              <a:rPr lang="en-US" dirty="0" err="1" smtClean="0"/>
              <a:t>Overplacement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Inflated expectations of success</a:t>
            </a:r>
          </a:p>
          <a:p>
            <a:r>
              <a:rPr lang="en-US" dirty="0" smtClean="0"/>
              <a:t>Excessive legal costs</a:t>
            </a:r>
          </a:p>
          <a:p>
            <a:r>
              <a:rPr lang="en-US" dirty="0" smtClean="0"/>
              <a:t>Over-entry into markets</a:t>
            </a:r>
          </a:p>
          <a:p>
            <a:r>
              <a:rPr lang="en-US" dirty="0" smtClean="0"/>
              <a:t>Mergers and acquisitions</a:t>
            </a:r>
          </a:p>
          <a:p>
            <a:r>
              <a:rPr lang="en-US" dirty="0" smtClean="0"/>
              <a:t>Choosing the wrong occupations </a:t>
            </a:r>
          </a:p>
        </p:txBody>
      </p:sp>
    </p:spTree>
    <p:extLst>
      <p:ext uri="{BB962C8B-B14F-4D97-AF65-F5344CB8AC3E}">
        <p14:creationId xmlns:p14="http://schemas.microsoft.com/office/powerpoint/2010/main" val="1435861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Well-Calibrated Decision-Making</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Do positive illusions have benefits?</a:t>
            </a:r>
          </a:p>
          <a:p>
            <a:r>
              <a:rPr lang="en-US" dirty="0" smtClean="0"/>
              <a:t>Adverse effects of positive illusions:</a:t>
            </a:r>
          </a:p>
          <a:p>
            <a:pPr lvl="1"/>
            <a:r>
              <a:rPr lang="en-US" dirty="0" smtClean="0"/>
              <a:t>Conflict</a:t>
            </a:r>
          </a:p>
          <a:p>
            <a:pPr lvl="1"/>
            <a:r>
              <a:rPr lang="en-US" dirty="0" smtClean="0"/>
              <a:t>Over-claiming credit</a:t>
            </a:r>
          </a:p>
          <a:p>
            <a:pPr lvl="1"/>
            <a:r>
              <a:rPr lang="en-US" dirty="0" smtClean="0"/>
              <a:t>Inability to learn from mistakes</a:t>
            </a:r>
          </a:p>
          <a:p>
            <a:pPr lvl="1"/>
            <a:r>
              <a:rPr lang="en-US" dirty="0" smtClean="0"/>
              <a:t>Dishonest behavior</a:t>
            </a:r>
          </a:p>
          <a:p>
            <a:pPr lvl="1"/>
            <a:r>
              <a:rPr lang="en-US" dirty="0" smtClean="0"/>
              <a:t>Hits to our credibility</a:t>
            </a:r>
          </a:p>
          <a:p>
            <a:pPr lvl="1"/>
            <a:r>
              <a:rPr lang="en-US" dirty="0" smtClean="0"/>
              <a:t>Less effort on tasks</a:t>
            </a:r>
          </a:p>
        </p:txBody>
      </p:sp>
    </p:spTree>
    <p:extLst>
      <p:ext uri="{BB962C8B-B14F-4D97-AF65-F5344CB8AC3E}">
        <p14:creationId xmlns:p14="http://schemas.microsoft.com/office/powerpoint/2010/main" val="23982035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1917</Words>
  <Application>Microsoft Office PowerPoint</Application>
  <PresentationFormat>On-screen Show (4:3)</PresentationFormat>
  <Paragraphs>192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Judgment in Managerial Decision Making 8e   Chapter 2 Overconfidence</vt:lpstr>
      <vt:lpstr>Write Your 98% Confidence Intervals</vt:lpstr>
      <vt:lpstr>The Mother of All Biases</vt:lpstr>
      <vt:lpstr>Three Forms of Overconfidence</vt:lpstr>
      <vt:lpstr>Are You Overprecise?</vt:lpstr>
      <vt:lpstr>What Causes Overprecision?</vt:lpstr>
      <vt:lpstr>Consequences of Overprecision</vt:lpstr>
      <vt:lpstr>Consequences of Overestimation</vt:lpstr>
      <vt:lpstr>Consequences of Overplacement</vt:lpstr>
      <vt:lpstr>Well-Calibrated Decision-Making</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32</cp:revision>
  <dcterms:created xsi:type="dcterms:W3CDTF">2012-05-22T06:14:36Z</dcterms:created>
  <dcterms:modified xsi:type="dcterms:W3CDTF">2012-09-14T15:54:05Z</dcterms:modified>
</cp:coreProperties>
</file>